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1" r:id="rId5"/>
    <p:sldId id="263" r:id="rId6"/>
    <p:sldId id="260" r:id="rId7"/>
    <p:sldId id="258" r:id="rId8"/>
    <p:sldId id="264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7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0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59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9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82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2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6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61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75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9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82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31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6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9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2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73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0947-EC6E-4D17-8E20-056D2F7F9445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9AB7F2-70D4-44C2-AD19-3223FA47E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0120"/>
          <a:stretch/>
        </p:blipFill>
        <p:spPr>
          <a:xfrm>
            <a:off x="0" y="0"/>
            <a:ext cx="9092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生娃方式大不同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88186"/>
              </p:ext>
            </p:extLst>
          </p:nvPr>
        </p:nvGraphicFramePr>
        <p:xfrm>
          <a:off x="852726" y="1700012"/>
          <a:ext cx="6104586" cy="395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199"/>
                <a:gridCol w="2119224"/>
                <a:gridCol w="2720163"/>
              </a:tblGrid>
              <a:tr h="71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大陆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台湾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</a:tr>
              <a:tr h="71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医生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随机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指定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</a:tr>
              <a:tr h="71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红包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普遍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很少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</a:tr>
              <a:tr h="1589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习俗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生肖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月份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</a:rPr>
                        <a:t>……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</a:rPr>
                        <a:t>生肖（避开生育高峰年）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</a:rPr>
                        <a:t>月份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</a:rPr>
                        <a:t>……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1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相同和不同之处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1799993"/>
            <a:ext cx="786470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400" dirty="0"/>
              <a:t>共性</a:t>
            </a:r>
          </a:p>
          <a:p>
            <a:r>
              <a:rPr lang="zh-CN" altLang="zh-CN" sz="2400" dirty="0"/>
              <a:t>两岸生育率均显著低于世界平均水平（</a:t>
            </a:r>
            <a:r>
              <a:rPr lang="en-US" altLang="zh-CN" sz="2400" dirty="0"/>
              <a:t>1.55</a:t>
            </a:r>
            <a:r>
              <a:rPr lang="zh-CN" altLang="zh-CN" sz="2400" dirty="0"/>
              <a:t>，</a:t>
            </a:r>
            <a:r>
              <a:rPr lang="en-US" altLang="zh-CN" sz="2400" dirty="0"/>
              <a:t> 1.11</a:t>
            </a:r>
            <a:r>
              <a:rPr lang="zh-CN" altLang="zh-CN" sz="2400" dirty="0"/>
              <a:t>，</a:t>
            </a:r>
            <a:r>
              <a:rPr lang="en-US" altLang="zh-CN" sz="2400" dirty="0"/>
              <a:t> 2.47</a:t>
            </a:r>
            <a:r>
              <a:rPr lang="zh-CN" altLang="zh-CN" sz="2400" dirty="0"/>
              <a:t>）</a:t>
            </a:r>
          </a:p>
          <a:p>
            <a:r>
              <a:rPr lang="zh-CN" altLang="zh-CN" sz="2400" dirty="0"/>
              <a:t>相似的考虑：育儿成本、教育、民间习俗……</a:t>
            </a:r>
          </a:p>
          <a:p>
            <a:pPr marL="0" indent="0">
              <a:buNone/>
            </a:pPr>
            <a:r>
              <a:rPr lang="zh-CN" altLang="zh-CN" sz="2400" dirty="0"/>
              <a:t>差异</a:t>
            </a:r>
          </a:p>
          <a:p>
            <a:r>
              <a:rPr lang="zh-CN" altLang="zh-CN" sz="2400" dirty="0" smtClean="0"/>
              <a:t>大陆</a:t>
            </a:r>
            <a:r>
              <a:rPr lang="zh-CN" altLang="zh-CN" sz="2400" dirty="0"/>
              <a:t>的生育率高于</a:t>
            </a:r>
            <a:r>
              <a:rPr lang="zh-CN" altLang="zh-CN" sz="2400" dirty="0" smtClean="0"/>
              <a:t>台湾</a:t>
            </a:r>
            <a:endParaRPr lang="en-US" altLang="zh-CN" sz="2400" dirty="0" smtClean="0"/>
          </a:p>
          <a:p>
            <a:r>
              <a:rPr lang="zh-CN" altLang="en-US" sz="2400" dirty="0" smtClean="0"/>
              <a:t>大陆有计划生育政策，台湾有生育鼓励</a:t>
            </a:r>
            <a:endParaRPr lang="zh-CN" altLang="zh-CN" sz="2400" dirty="0"/>
          </a:p>
          <a:p>
            <a:r>
              <a:rPr lang="zh-CN" altLang="zh-CN" sz="2400" dirty="0"/>
              <a:t>台湾家庭对香港没有特别的偏好</a:t>
            </a:r>
          </a:p>
          <a:p>
            <a:r>
              <a:rPr lang="zh-CN" altLang="zh-CN" sz="2400" dirty="0"/>
              <a:t>台湾的就医制度</a:t>
            </a:r>
            <a:r>
              <a:rPr lang="zh-CN" altLang="zh-CN" sz="2400" dirty="0" smtClean="0"/>
              <a:t>更加</a:t>
            </a:r>
            <a:r>
              <a:rPr lang="zh-CN" altLang="en-US" sz="2400" dirty="0" smtClean="0"/>
              <a:t>合理和人性化</a:t>
            </a:r>
            <a:endParaRPr lang="zh-CN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67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zh-CN" sz="3600" dirty="0"/>
          </a:p>
          <a:p>
            <a:r>
              <a:rPr lang="zh-CN" altLang="zh-CN" sz="3600" dirty="0"/>
              <a:t>相似的文化背景，使得两岸在生育观念和行为上有着</a:t>
            </a:r>
            <a:r>
              <a:rPr lang="zh-CN" altLang="zh-CN" sz="3600" dirty="0" smtClean="0"/>
              <a:t>一些</a:t>
            </a:r>
            <a:r>
              <a:rPr lang="zh-CN" altLang="en-US" sz="3600" dirty="0" smtClean="0"/>
              <a:t>共通</a:t>
            </a:r>
            <a:r>
              <a:rPr lang="zh-CN" altLang="zh-CN" sz="3600" dirty="0" smtClean="0"/>
              <a:t>的</a:t>
            </a:r>
            <a:r>
              <a:rPr lang="zh-CN" altLang="zh-CN" sz="3600" dirty="0"/>
              <a:t>地方；</a:t>
            </a:r>
            <a:r>
              <a:rPr lang="zh-CN" altLang="zh-CN" sz="3600" dirty="0" smtClean="0"/>
              <a:t>但</a:t>
            </a:r>
            <a:r>
              <a:rPr lang="zh-CN" altLang="en-US" sz="3600" dirty="0" smtClean="0"/>
              <a:t>环境与政策</a:t>
            </a:r>
            <a:r>
              <a:rPr lang="zh-CN" altLang="zh-CN" sz="3600" dirty="0" smtClean="0"/>
              <a:t>的</a:t>
            </a:r>
            <a:r>
              <a:rPr lang="zh-CN" altLang="en-US" sz="3600" dirty="0"/>
              <a:t>不同</a:t>
            </a:r>
            <a:r>
              <a:rPr lang="zh-CN" altLang="zh-CN" sz="3600" dirty="0" smtClean="0"/>
              <a:t>，</a:t>
            </a:r>
            <a:r>
              <a:rPr lang="zh-CN" altLang="zh-CN" sz="3600" dirty="0"/>
              <a:t>又让两岸呈现出一定的差异性</a:t>
            </a:r>
          </a:p>
          <a:p>
            <a:pPr marL="0" indent="0">
              <a:buNone/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92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两岸生育率比较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629668"/>
              </p:ext>
            </p:extLst>
          </p:nvPr>
        </p:nvGraphicFramePr>
        <p:xfrm>
          <a:off x="609600" y="2160588"/>
          <a:ext cx="63484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8"/>
                <a:gridCol w="2116138"/>
                <a:gridCol w="211613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大陆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台湾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生育率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59865" y="3683358"/>
            <a:ext cx="654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来源：</a:t>
            </a:r>
            <a:r>
              <a:rPr lang="en-US" altLang="zh-CN" sz="1600" dirty="0" smtClean="0"/>
              <a:t>Central Intelligence Agency</a:t>
            </a:r>
          </a:p>
          <a:p>
            <a:r>
              <a:rPr lang="en-US" altLang="zh-CN" sz="1600" dirty="0" smtClean="0"/>
              <a:t>https://www.cia.gov/library/publications/the-world-factbook/rankorder/2127rank.html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513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"/>
            <a:ext cx="2426535" cy="19147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3647941"/>
            <a:ext cx="3026535" cy="22699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24" y="3647940"/>
            <a:ext cx="3026534" cy="226990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8642" y="2266682"/>
            <a:ext cx="2704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92D050"/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大陆夫妻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40310" y="2266682"/>
            <a:ext cx="2704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92D050"/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台湾</a:t>
            </a:r>
            <a:r>
              <a:rPr lang="zh-CN" altLang="en-US" sz="4400" dirty="0" smtClean="0">
                <a:solidFill>
                  <a:srgbClr val="92D050"/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夫妻</a:t>
            </a:r>
            <a:endParaRPr lang="zh-CN" altLang="en-US" sz="4400" dirty="0">
              <a:solidFill>
                <a:srgbClr val="92D050"/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8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"/>
            <a:ext cx="2426535" cy="19147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8800" y="2369713"/>
            <a:ext cx="552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92D050"/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生不生？</a:t>
            </a:r>
            <a:endParaRPr lang="zh-CN" altLang="en-US" sz="9600" dirty="0">
              <a:solidFill>
                <a:srgbClr val="92D050"/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生育因素考虑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223493" y="3812148"/>
            <a:ext cx="554063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940150" y="1930400"/>
            <a:ext cx="0" cy="3953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778647" y="1372354"/>
            <a:ext cx="159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大陆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53651" y="1332195"/>
            <a:ext cx="159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台湾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6352" y="2686608"/>
            <a:ext cx="159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生育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1667" y="4663319"/>
            <a:ext cx="159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不生育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720299" y="4386320"/>
            <a:ext cx="194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育儿成本高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364368" y="2327166"/>
            <a:ext cx="194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传宗接代</a:t>
            </a:r>
            <a:endParaRPr lang="en-US" altLang="zh-CN" sz="2400" dirty="0" smtClean="0"/>
          </a:p>
          <a:p>
            <a:r>
              <a:rPr lang="zh-CN" altLang="en-US" sz="2400" dirty="0" smtClean="0"/>
              <a:t>育儿补贴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364368" y="4386320"/>
            <a:ext cx="2306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经济</a:t>
            </a:r>
            <a:r>
              <a:rPr lang="zh-CN" altLang="en-US" sz="2400" dirty="0" smtClean="0"/>
              <a:t>不景气</a:t>
            </a:r>
            <a:endParaRPr lang="en-US" altLang="zh-CN" sz="2400" dirty="0" smtClean="0"/>
          </a:p>
          <a:p>
            <a:r>
              <a:rPr lang="zh-CN" altLang="en-US" sz="2400" dirty="0" smtClean="0"/>
              <a:t>育儿成本高</a:t>
            </a:r>
            <a:endParaRPr lang="en-US" altLang="zh-CN" sz="2400" dirty="0" smtClean="0"/>
          </a:p>
          <a:p>
            <a:r>
              <a:rPr lang="zh-CN" altLang="en-US" sz="2400" dirty="0" smtClean="0"/>
              <a:t>不想破坏现有生活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720299" y="2312139"/>
            <a:ext cx="194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传宗接代</a:t>
            </a:r>
            <a:endParaRPr lang="en-US" altLang="zh-CN" sz="2400" dirty="0" smtClean="0"/>
          </a:p>
          <a:p>
            <a:r>
              <a:rPr lang="zh-CN" altLang="en-US" sz="2400" dirty="0"/>
              <a:t>开放</a:t>
            </a:r>
            <a:r>
              <a:rPr lang="zh-CN" altLang="en-US" sz="2400" dirty="0" smtClean="0"/>
              <a:t>二胎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58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"/>
            <a:ext cx="2426535" cy="19147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3267" y="2395471"/>
            <a:ext cx="5525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92D05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经过了艰苦的思想斗争，两对夫妇终于决定要生一个小</a:t>
            </a:r>
            <a:r>
              <a:rPr lang="en-US" altLang="zh-CN" sz="3600" dirty="0" smtClean="0">
                <a:solidFill>
                  <a:srgbClr val="92D05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Baby</a:t>
            </a:r>
            <a:r>
              <a:rPr lang="zh-CN" altLang="en-US" sz="3600" dirty="0" smtClean="0">
                <a:solidFill>
                  <a:srgbClr val="92D05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啦</a:t>
            </a:r>
            <a:r>
              <a:rPr lang="en-US" altLang="zh-CN" sz="3600" dirty="0" smtClean="0">
                <a:solidFill>
                  <a:srgbClr val="92D05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~~~</a:t>
            </a:r>
            <a:endParaRPr lang="zh-CN" altLang="en-US" sz="3600" dirty="0">
              <a:solidFill>
                <a:srgbClr val="92D05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59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"/>
            <a:ext cx="2426535" cy="19147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8800" y="2369713"/>
            <a:ext cx="552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92D050"/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去哪</a:t>
            </a:r>
            <a:r>
              <a:rPr lang="zh-CN" altLang="en-US" sz="9600" dirty="0" smtClean="0">
                <a:solidFill>
                  <a:srgbClr val="92D050"/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生？</a:t>
            </a:r>
            <a:endParaRPr lang="zh-CN" altLang="en-US" sz="9600" dirty="0">
              <a:solidFill>
                <a:srgbClr val="92D050"/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3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生育</a:t>
            </a:r>
            <a:r>
              <a:rPr lang="zh-CN" altLang="en-US" dirty="0"/>
              <a:t>地点</a:t>
            </a:r>
            <a:r>
              <a:rPr lang="zh-CN" altLang="en-US" dirty="0" smtClean="0"/>
              <a:t>考虑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31810"/>
              </p:ext>
            </p:extLst>
          </p:nvPr>
        </p:nvGraphicFramePr>
        <p:xfrm>
          <a:off x="1403796" y="2086378"/>
          <a:ext cx="5022761" cy="3142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789"/>
                <a:gridCol w="1896057"/>
                <a:gridCol w="1981915"/>
              </a:tblGrid>
              <a:tr h="649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大陆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台湾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</a:tr>
              <a:tr h="144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美国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医保（健保）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教育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教育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政治稳定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</a:tr>
              <a:tr h="1047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当地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>
                          <a:effectLst/>
                        </a:rPr>
                        <a:t>月子费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月子费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健保（医保）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0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"/>
            <a:ext cx="2426535" cy="191476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8800" y="2369713"/>
            <a:ext cx="552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92D050"/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怎样生？</a:t>
            </a:r>
            <a:endParaRPr lang="zh-CN" altLang="en-US" sz="9600" dirty="0">
              <a:solidFill>
                <a:srgbClr val="92D050"/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2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225</Words>
  <Application>Microsoft Office PowerPoint</Application>
  <PresentationFormat>全屏显示(4:3)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方正姚体</vt:lpstr>
      <vt:lpstr>汉仪丫丫体简</vt:lpstr>
      <vt:lpstr>华文琥珀</vt:lpstr>
      <vt:lpstr>华文新魏</vt:lpstr>
      <vt:lpstr>宋体</vt:lpstr>
      <vt:lpstr>Arial</vt:lpstr>
      <vt:lpstr>Times New Roman</vt:lpstr>
      <vt:lpstr>Trebuchet MS</vt:lpstr>
      <vt:lpstr>Wingdings 3</vt:lpstr>
      <vt:lpstr>平面</vt:lpstr>
      <vt:lpstr>PowerPoint 演示文稿</vt:lpstr>
      <vt:lpstr>两岸生育率比较</vt:lpstr>
      <vt:lpstr>PowerPoint 演示文稿</vt:lpstr>
      <vt:lpstr>PowerPoint 演示文稿</vt:lpstr>
      <vt:lpstr>生育因素考虑</vt:lpstr>
      <vt:lpstr>PowerPoint 演示文稿</vt:lpstr>
      <vt:lpstr>PowerPoint 演示文稿</vt:lpstr>
      <vt:lpstr>生育地点考虑</vt:lpstr>
      <vt:lpstr>PowerPoint 演示文稿</vt:lpstr>
      <vt:lpstr>生娃方式大不同</vt:lpstr>
      <vt:lpstr>相同和不同之处</vt:lpstr>
      <vt:lpstr>总结</vt:lpstr>
    </vt:vector>
  </TitlesOfParts>
  <Company>上海交通大学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孙事达</dc:creator>
  <cp:lastModifiedBy>孙事达</cp:lastModifiedBy>
  <cp:revision>13</cp:revision>
  <dcterms:created xsi:type="dcterms:W3CDTF">2013-12-21T14:11:51Z</dcterms:created>
  <dcterms:modified xsi:type="dcterms:W3CDTF">2013-12-22T04:20:08Z</dcterms:modified>
</cp:coreProperties>
</file>